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8" r:id="rId2"/>
    <p:sldId id="259" r:id="rId3"/>
    <p:sldId id="273" r:id="rId4"/>
    <p:sldId id="276" r:id="rId5"/>
    <p:sldId id="277" r:id="rId6"/>
    <p:sldId id="278" r:id="rId7"/>
    <p:sldId id="275" r:id="rId8"/>
    <p:sldId id="279" r:id="rId9"/>
    <p:sldId id="274" r:id="rId10"/>
    <p:sldId id="260" r:id="rId11"/>
    <p:sldId id="25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  <p:cmAuthor id="2" name="A5307" initials="A" lastIdx="1" clrIdx="1">
    <p:extLst>
      <p:ext uri="{19B8F6BF-5375-455C-9EA6-DF929625EA0E}">
        <p15:presenceInfo xmlns:p15="http://schemas.microsoft.com/office/powerpoint/2012/main" userId="S::A5307@365office.gold::3bdcc48a-ff62-43de-95b0-d07b4c62ec61" providerId="AD"/>
      </p:ext>
    </p:extLst>
  </p:cmAuthor>
  <p:cmAuthor id="3" name="노 승수" initials="노승" lastIdx="2" clrIdx="2">
    <p:extLst>
      <p:ext uri="{19B8F6BF-5375-455C-9EA6-DF929625EA0E}">
        <p15:presenceInfo xmlns:p15="http://schemas.microsoft.com/office/powerpoint/2012/main" userId="eaeb33b8a4dd4e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7787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68" autoAdjust="0"/>
    <p:restoredTop sz="79320"/>
  </p:normalViewPr>
  <p:slideViewPr>
    <p:cSldViewPr snapToGrid="0">
      <p:cViewPr varScale="1">
        <p:scale>
          <a:sx n="112" d="100"/>
          <a:sy n="112" d="100"/>
        </p:scale>
        <p:origin x="696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33029-186E-B14E-8D8F-CCF891FCEB47}" type="datetimeFigureOut">
              <a:rPr kumimoji="1" lang="ko-Kore-KR" altLang="en-US" smtClean="0"/>
              <a:t>11/11/2021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ED38E-D838-8443-BAF0-B22DD4D1F6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141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936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635458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70751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중요한것은</a:t>
            </a:r>
            <a:r>
              <a:rPr kumimoji="1" lang="ko-KR" altLang="en-US" dirty="0"/>
              <a:t> 우울증 </a:t>
            </a:r>
            <a:r>
              <a:rPr kumimoji="1" lang="ko-KR" altLang="en-US" dirty="0" err="1"/>
              <a:t>판단여부가</a:t>
            </a:r>
            <a:r>
              <a:rPr kumimoji="1" lang="ko-KR" altLang="en-US" dirty="0"/>
              <a:t> 아니다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본 기기</a:t>
            </a:r>
            <a:r>
              <a:rPr kumimoji="1" lang="en-US" altLang="ko-KR" dirty="0"/>
              <a:t>/</a:t>
            </a:r>
            <a:r>
              <a:rPr kumimoji="1" lang="ko-KR" altLang="en-US" dirty="0"/>
              <a:t>프로그램의 목적은 사회복지사가 사용할 목적으로 </a:t>
            </a:r>
            <a:endParaRPr kumimoji="1" lang="en-US" altLang="ko-KR" dirty="0"/>
          </a:p>
          <a:p>
            <a:r>
              <a:rPr kumimoji="1" lang="ko-KR" altLang="en-US" dirty="0" err="1"/>
              <a:t>사회복지사에게</a:t>
            </a:r>
            <a:r>
              <a:rPr kumimoji="1" lang="ko-KR" altLang="en-US" dirty="0"/>
              <a:t> 현재 우선순위로 연락이나 방문이 필요한 사람을 알려주는 것이 목적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30932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몸에 착용하고 충전이 필요한 전자기기이므로 연령대가 높은 분들에겐 지속적인 착용이 어려울 수 있지만</a:t>
            </a:r>
            <a:endParaRPr kumimoji="1" lang="en-US" altLang="ko-KR" dirty="0"/>
          </a:p>
          <a:p>
            <a:r>
              <a:rPr kumimoji="1" lang="ko-KR" altLang="en-US" dirty="0"/>
              <a:t>기술의 발전으로 사용시간이 늘어나고 기기의 크기가 </a:t>
            </a:r>
            <a:r>
              <a:rPr kumimoji="1" lang="ko-KR" altLang="en-US" dirty="0" err="1"/>
              <a:t>줄어들고있음</a:t>
            </a:r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64512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EOG</a:t>
            </a:r>
            <a:r>
              <a:rPr kumimoji="1" lang="ko-KR" altLang="en-US" dirty="0"/>
              <a:t>만을 측정한 데이터 셋도 있는데 거기서 </a:t>
            </a:r>
            <a:r>
              <a:rPr kumimoji="1" lang="en-US" altLang="ko-KR" dirty="0"/>
              <a:t>HRV</a:t>
            </a:r>
            <a:r>
              <a:rPr kumimoji="1" lang="ko-KR" altLang="en-US" dirty="0"/>
              <a:t>값을 </a:t>
            </a:r>
            <a:r>
              <a:rPr kumimoji="1" lang="ko-KR" altLang="en-US" dirty="0" err="1"/>
              <a:t>만들수</a:t>
            </a:r>
            <a:r>
              <a:rPr kumimoji="1" lang="ko-KR" altLang="en-US" dirty="0"/>
              <a:t> 있고 </a:t>
            </a:r>
            <a:r>
              <a:rPr kumimoji="1" lang="en-US" altLang="ko-KR" dirty="0"/>
              <a:t>swell dataset</a:t>
            </a:r>
            <a:r>
              <a:rPr kumimoji="1" lang="ko-KR" altLang="en-US" dirty="0"/>
              <a:t>과 호환이 될까</a:t>
            </a:r>
            <a:r>
              <a:rPr kumimoji="1" lang="en-US" altLang="ko-KR" dirty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839659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2390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01562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2021-11-11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099183" y="1332918"/>
            <a:ext cx="5572125" cy="2759294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j-lt"/>
              <a:ea typeface="a옛날목욕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432858" y="2221599"/>
            <a:ext cx="4863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altLang="ko-Kore-CA" sz="2800" b="1" dirty="0">
                <a:solidFill>
                  <a:schemeClr val="bg1"/>
                </a:solidFill>
                <a:latin typeface="+mj-lt"/>
              </a:rPr>
              <a:t>IoT sensor data </a:t>
            </a:r>
            <a:r>
              <a:rPr lang="ko-KR" altLang="en-US" sz="2800" b="1" dirty="0">
                <a:solidFill>
                  <a:schemeClr val="bg1"/>
                </a:solidFill>
                <a:latin typeface="+mj-lt"/>
              </a:rPr>
              <a:t>수집을 통한</a:t>
            </a:r>
            <a:endParaRPr lang="en-CA" altLang="ko-KR" sz="28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CA" altLang="ko-Kore-CA" sz="2800" b="1" dirty="0">
                <a:solidFill>
                  <a:schemeClr val="bg1"/>
                </a:solidFill>
                <a:latin typeface="+mj-lt"/>
              </a:rPr>
              <a:t>edge computing </a:t>
            </a:r>
            <a:r>
              <a:rPr lang="ko-KR" altLang="en-US" sz="2800" b="1" dirty="0">
                <a:solidFill>
                  <a:schemeClr val="bg1"/>
                </a:solidFill>
                <a:latin typeface="+mj-lt"/>
              </a:rPr>
              <a:t>기술 구현</a:t>
            </a:r>
            <a:endParaRPr lang="en-US" altLang="ko-KR" sz="28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FA0F0DB-E356-DC44-B26A-C232A8607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8404" y="3791330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CA" altLang="ko-Kore-C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a옛날목욕탕L" panose="02020600000000000000" pitchFamily="18" charset="-127"/>
              </a:rPr>
            </a:b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  <a:ea typeface="a옛날목욕탕L" panose="02020600000000000000" pitchFamily="18" charset="-12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j-lt"/>
              <a:ea typeface="a옛날목욕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9304CA-2005-2B4D-BA9E-069CFA53A7C7}"/>
              </a:ext>
            </a:extLst>
          </p:cNvPr>
          <p:cNvSpPr txBox="1"/>
          <p:nvPr/>
        </p:nvSpPr>
        <p:spPr>
          <a:xfrm>
            <a:off x="9565013" y="5177179"/>
            <a:ext cx="236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+mj-lt"/>
              </a:rPr>
              <a:t>짱설팀</a:t>
            </a:r>
            <a:endParaRPr kumimoji="1" lang="en-US" altLang="ko-KR" sz="2400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j-lt"/>
              </a:rPr>
              <a:t>2013112016 </a:t>
            </a:r>
            <a:r>
              <a:rPr kumimoji="1" lang="ko-KR" altLang="en-US" b="1" dirty="0" err="1">
                <a:solidFill>
                  <a:schemeClr val="bg1"/>
                </a:solidFill>
                <a:latin typeface="+mj-lt"/>
              </a:rPr>
              <a:t>노승수</a:t>
            </a:r>
            <a:endParaRPr kumimoji="1" lang="ko-KR" altLang="en-US" b="1" dirty="0">
              <a:solidFill>
                <a:schemeClr val="bg1"/>
              </a:solidFill>
              <a:latin typeface="+mj-lt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j-lt"/>
              </a:rPr>
              <a:t>2016110413 </a:t>
            </a:r>
            <a:r>
              <a:rPr kumimoji="1" lang="ko-KR" altLang="en-US" b="1" dirty="0">
                <a:solidFill>
                  <a:schemeClr val="bg1"/>
                </a:solidFill>
                <a:latin typeface="+mj-lt"/>
              </a:rPr>
              <a:t>박희상</a:t>
            </a:r>
            <a:endParaRPr kumimoji="1" lang="ko-Kore-CA" altLang="en-US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  <a:ea typeface="a옛날목욕탕L" panose="02020600000000000000" pitchFamily="18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j-lt"/>
              <a:ea typeface="a옛날목욕탕L" panose="02020600000000000000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j-lt"/>
                <a:ea typeface="a옛날목욕탕L" panose="02020600000000000000" pitchFamily="18" charset="-127"/>
              </a:rPr>
              <a:t>0</a:t>
            </a:r>
            <a:r>
              <a:rPr lang="en-US" altLang="ko-KR" sz="4000" dirty="0">
                <a:solidFill>
                  <a:schemeClr val="accent4"/>
                </a:solidFill>
                <a:latin typeface="+mj-lt"/>
                <a:ea typeface="a옛날목욕탕L" panose="02020600000000000000" pitchFamily="18" charset="-127"/>
              </a:rPr>
              <a:t>2</a:t>
            </a:r>
            <a:endParaRPr lang="ko-KR" altLang="en-US" sz="4000" dirty="0">
              <a:solidFill>
                <a:schemeClr val="accent4"/>
              </a:solidFill>
              <a:latin typeface="+mj-lt"/>
              <a:ea typeface="a옛날목욕탕L" panose="02020600000000000000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C802B-3736-4E0B-8848-AA9DE2739E98}"/>
              </a:ext>
            </a:extLst>
          </p:cNvPr>
          <p:cNvSpPr txBox="1"/>
          <p:nvPr/>
        </p:nvSpPr>
        <p:spPr>
          <a:xfrm>
            <a:off x="396771" y="1821843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j-lt"/>
              </a:rPr>
              <a:t>01</a:t>
            </a:r>
            <a:endParaRPr lang="ko-KR" altLang="en-US" sz="3000" b="1" dirty="0">
              <a:solidFill>
                <a:srgbClr val="677787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F4E823-5D03-FC45-B775-C31731399E46}"/>
              </a:ext>
            </a:extLst>
          </p:cNvPr>
          <p:cNvSpPr txBox="1"/>
          <p:nvPr/>
        </p:nvSpPr>
        <p:spPr>
          <a:xfrm>
            <a:off x="982188" y="1917292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 err="1">
                <a:latin typeface="+mj-lt"/>
              </a:rPr>
              <a:t>데이터셋</a:t>
            </a:r>
            <a:r>
              <a:rPr kumimoji="1" lang="ko-KR" altLang="en-US" sz="2000" dirty="0">
                <a:latin typeface="+mj-lt"/>
              </a:rPr>
              <a:t> 추가 조사</a:t>
            </a:r>
            <a:endParaRPr kumimoji="1" lang="ko-Kore-CA" altLang="en-US" sz="20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122FF-9FD9-204A-BE1E-D1B4FC9F6304}"/>
              </a:ext>
            </a:extLst>
          </p:cNvPr>
          <p:cNvSpPr txBox="1"/>
          <p:nvPr/>
        </p:nvSpPr>
        <p:spPr>
          <a:xfrm>
            <a:off x="982188" y="2399874"/>
            <a:ext cx="9845624" cy="1290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+mj-lt"/>
              </a:rPr>
              <a:t>-</a:t>
            </a:r>
            <a:r>
              <a:rPr kumimoji="1" lang="ko-KR" altLang="en-US" dirty="0">
                <a:latin typeface="+mj-lt"/>
              </a:rPr>
              <a:t> 스트레스상태와 정상을 분류 할 수 있는 </a:t>
            </a:r>
            <a:r>
              <a:rPr kumimoji="1" lang="en-US" altLang="ko-KR" dirty="0">
                <a:latin typeface="+mj-lt"/>
              </a:rPr>
              <a:t>HRV </a:t>
            </a:r>
            <a:r>
              <a:rPr kumimoji="1" lang="ko-KR" altLang="en-US" dirty="0">
                <a:latin typeface="+mj-lt"/>
              </a:rPr>
              <a:t>데이터 셋이 있는지 추가 조사</a:t>
            </a:r>
            <a:endParaRPr kumimoji="1" lang="en-US" altLang="ko-KR" dirty="0">
              <a:solidFill>
                <a:srgbClr val="FF0000"/>
              </a:solidFill>
              <a:latin typeface="+mj-lt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j-lt"/>
              </a:rPr>
              <a:t>- ECG </a:t>
            </a:r>
            <a:r>
              <a:rPr kumimoji="1" lang="ko-KR" altLang="en-US" dirty="0">
                <a:latin typeface="+mj-lt"/>
              </a:rPr>
              <a:t>데이터로 </a:t>
            </a:r>
            <a:r>
              <a:rPr kumimoji="1" lang="en-US" altLang="ko-KR" dirty="0">
                <a:latin typeface="+mj-lt"/>
              </a:rPr>
              <a:t>HRV</a:t>
            </a:r>
            <a:r>
              <a:rPr kumimoji="1" lang="ko-KR" altLang="en-US" dirty="0">
                <a:latin typeface="+mj-lt"/>
              </a:rPr>
              <a:t>값을 추출할 수 있는지 확인</a:t>
            </a:r>
            <a:endParaRPr kumimoji="1" lang="en-US" altLang="ko-KR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kumimoji="1" lang="en-US" altLang="ko-KR" dirty="0">
                <a:latin typeface="+mj-lt"/>
              </a:rPr>
              <a:t>- 2</a:t>
            </a:r>
            <a:r>
              <a:rPr kumimoji="1" lang="ko-KR" altLang="en-US" dirty="0">
                <a:latin typeface="+mj-lt"/>
              </a:rPr>
              <a:t>가지 이상의 </a:t>
            </a:r>
            <a:r>
              <a:rPr kumimoji="1" lang="ko-KR" altLang="en-US" dirty="0" err="1">
                <a:latin typeface="+mj-lt"/>
              </a:rPr>
              <a:t>데이터셋을</a:t>
            </a:r>
            <a:r>
              <a:rPr kumimoji="1" lang="ko-KR" altLang="en-US" dirty="0">
                <a:latin typeface="+mj-lt"/>
              </a:rPr>
              <a:t> 같이 사용할 수 있는지 조사</a:t>
            </a:r>
            <a:endParaRPr kumimoji="1" lang="en-US" altLang="ko-KR" dirty="0">
              <a:latin typeface="+mj-lt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6F21EA-A9E5-174E-B08C-BF4994979F96}"/>
              </a:ext>
            </a:extLst>
          </p:cNvPr>
          <p:cNvSpPr txBox="1"/>
          <p:nvPr/>
        </p:nvSpPr>
        <p:spPr>
          <a:xfrm>
            <a:off x="396771" y="4395689"/>
            <a:ext cx="7200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j-lt"/>
              </a:rPr>
              <a:t>02</a:t>
            </a:r>
            <a:endParaRPr lang="ko-KR" altLang="en-US" sz="3000" b="1" dirty="0">
              <a:solidFill>
                <a:srgbClr val="677787"/>
              </a:solidFill>
              <a:latin typeface="+mj-lt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4BFE85-CF06-184B-9391-41CDE15581B3}"/>
              </a:ext>
            </a:extLst>
          </p:cNvPr>
          <p:cNvSpPr txBox="1"/>
          <p:nvPr/>
        </p:nvSpPr>
        <p:spPr>
          <a:xfrm>
            <a:off x="1010695" y="4472633"/>
            <a:ext cx="5817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j-lt"/>
              </a:rPr>
              <a:t>분류를 위한 모델 조사</a:t>
            </a:r>
            <a:endParaRPr kumimoji="1" lang="ko-Kore-CA" altLang="en-US" sz="2000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147656-794A-3247-9A28-B9388019F083}"/>
              </a:ext>
            </a:extLst>
          </p:cNvPr>
          <p:cNvSpPr txBox="1"/>
          <p:nvPr/>
        </p:nvSpPr>
        <p:spPr>
          <a:xfrm>
            <a:off x="1010694" y="4898590"/>
            <a:ext cx="9651988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+mj-lt"/>
              </a:rPr>
              <a:t>- CNN, SVM</a:t>
            </a:r>
            <a:r>
              <a:rPr kumimoji="1" lang="ko-KR" altLang="en-US" dirty="0">
                <a:latin typeface="+mj-lt"/>
              </a:rPr>
              <a:t>등 해당 </a:t>
            </a:r>
            <a:r>
              <a:rPr kumimoji="1" lang="ko-KR" altLang="en-US" dirty="0" err="1">
                <a:latin typeface="+mj-lt"/>
              </a:rPr>
              <a:t>데이터셋에</a:t>
            </a:r>
            <a:r>
              <a:rPr kumimoji="1" lang="ko-KR" altLang="en-US" dirty="0">
                <a:latin typeface="+mj-lt"/>
              </a:rPr>
              <a:t> 가장 적절한 </a:t>
            </a:r>
            <a:r>
              <a:rPr kumimoji="1" lang="ko-KR" altLang="en-US" dirty="0" err="1">
                <a:latin typeface="+mj-lt"/>
              </a:rPr>
              <a:t>분류모델</a:t>
            </a:r>
            <a:r>
              <a:rPr kumimoji="1" lang="ko-KR" altLang="en-US" dirty="0">
                <a:latin typeface="+mj-lt"/>
              </a:rPr>
              <a:t> 탐색</a:t>
            </a:r>
            <a:endParaRPr kumimoji="1" lang="en-US" altLang="ko-KR" dirty="0">
              <a:latin typeface="+mj-l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31A1A-BC0A-4696-97BC-59FC4B0B1B5E}"/>
              </a:ext>
            </a:extLst>
          </p:cNvPr>
          <p:cNvSpPr txBox="1"/>
          <p:nvPr/>
        </p:nvSpPr>
        <p:spPr>
          <a:xfrm>
            <a:off x="1314145" y="213093"/>
            <a:ext cx="4676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j-lt"/>
                <a:ea typeface="a옛날목욕탕L" panose="02020600000000000000" pitchFamily="18" charset="-127"/>
              </a:rPr>
              <a:t>차후 진행</a:t>
            </a:r>
            <a:endParaRPr lang="ko-KR" alt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+mj-lt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2708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  <a:ea typeface="a옛날목욕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272424" y="2967335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j-lt"/>
                <a:ea typeface="a옛날목욕탕L" panose="02020600000000000000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j-lt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j-lt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14902" y="30435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j-lt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09752-FE32-4093-B772-3FFAD4B91079}"/>
              </a:ext>
            </a:extLst>
          </p:cNvPr>
          <p:cNvSpPr txBox="1"/>
          <p:nvPr/>
        </p:nvSpPr>
        <p:spPr>
          <a:xfrm>
            <a:off x="6058494" y="5457825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j-lt"/>
                <a:ea typeface="a옛날목욕탕L" panose="02020600000000000000" pitchFamily="18" charset="-127"/>
              </a:rPr>
              <a:t>02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차후 진행 계획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AA1EA8-25B0-2447-935D-F1E6BE6C539E}"/>
              </a:ext>
            </a:extLst>
          </p:cNvPr>
          <p:cNvSpPr txBox="1"/>
          <p:nvPr/>
        </p:nvSpPr>
        <p:spPr>
          <a:xfrm>
            <a:off x="6058494" y="588623"/>
            <a:ext cx="534352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j-lt"/>
                <a:ea typeface="a옛날목욕탕L" panose="02020600000000000000" pitchFamily="18" charset="-127"/>
              </a:rPr>
              <a:t>01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진행 사항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a옛날목욕탕L" panose="02020600000000000000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    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         - HRV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란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?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a옛날목욕탕L" panose="02020600000000000000" pitchFamily="18" charset="-127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         - HRV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로 알 수 있는 것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a옛날목욕탕L" panose="02020600000000000000" pitchFamily="18" charset="-127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a옛날목욕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        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-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주제 변경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a옛날목욕탕L" panose="02020600000000000000" pitchFamily="18" charset="-127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a옛날목욕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        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-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HRV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측정도구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a옛날목욕탕L" panose="02020600000000000000" pitchFamily="18" charset="-127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a옛날목욕탕L" panose="02020600000000000000" pitchFamily="18" charset="-127"/>
            </a:endParaRPr>
          </a:p>
          <a:p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        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-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 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a옛날목욕탕L" panose="02020600000000000000" pitchFamily="18" charset="-127"/>
              </a:rPr>
              <a:t>HRV dataset</a:t>
            </a: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4924578" y="1874728"/>
            <a:ext cx="2193229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j-lt"/>
                <a:ea typeface="a옛날목욕탕L" panose="02020600000000000000" pitchFamily="18" charset="-127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j-lt"/>
                <a:ea typeface="a옛날목욕탕L" panose="02020600000000000000" pitchFamily="18" charset="-127"/>
              </a:rPr>
              <a:t>1</a:t>
            </a:r>
          </a:p>
          <a:p>
            <a:pPr lvl="0" algn="ctr">
              <a:defRPr/>
            </a:pPr>
            <a:endParaRPr lang="en-US" altLang="ko-KR" sz="3600" b="1" dirty="0">
              <a:solidFill>
                <a:schemeClr val="bg1"/>
              </a:solidFill>
              <a:latin typeface="+mj-lt"/>
              <a:ea typeface="a옛날목욕탕L" panose="02020600000000000000" pitchFamily="18" charset="-127"/>
            </a:endParaRPr>
          </a:p>
          <a:p>
            <a:pPr lvl="0" algn="ctr">
              <a:defRPr/>
            </a:pPr>
            <a:r>
              <a:rPr lang="ko-KR" altLang="en-US" sz="3600" dirty="0">
                <a:solidFill>
                  <a:schemeClr val="bg1"/>
                </a:solidFill>
                <a:latin typeface="+mj-lt"/>
                <a:ea typeface="a옛날목욕탕L" panose="02020600000000000000" pitchFamily="18" charset="-127"/>
              </a:rPr>
              <a:t>진행 사항</a:t>
            </a:r>
            <a:endParaRPr lang="en-US" altLang="ko-KR" sz="3600" dirty="0">
              <a:solidFill>
                <a:schemeClr val="bg1"/>
              </a:solidFill>
              <a:latin typeface="+mj-lt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348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787105" y="198739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HRV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란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?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D7BA52-5EFF-0945-80D2-8507914AA754}"/>
              </a:ext>
            </a:extLst>
          </p:cNvPr>
          <p:cNvSpPr txBox="1"/>
          <p:nvPr/>
        </p:nvSpPr>
        <p:spPr>
          <a:xfrm>
            <a:off x="5206269" y="1539241"/>
            <a:ext cx="6782531" cy="2116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dirty="0">
                <a:latin typeface="+mj-lt"/>
              </a:rPr>
              <a:t>박동과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 err="1">
                <a:latin typeface="+mj-lt"/>
              </a:rPr>
              <a:t>박동사이의</a:t>
            </a:r>
            <a:r>
              <a:rPr kumimoji="1" lang="ko-KR" altLang="en-US" dirty="0">
                <a:latin typeface="+mj-lt"/>
              </a:rPr>
              <a:t> 간격</a:t>
            </a:r>
            <a:r>
              <a:rPr kumimoji="1" lang="en-US" altLang="ko-KR" dirty="0">
                <a:latin typeface="+mj-lt"/>
              </a:rPr>
              <a:t>(RR interval)</a:t>
            </a:r>
            <a:r>
              <a:rPr kumimoji="1" lang="ko-KR" altLang="en-US" dirty="0">
                <a:latin typeface="+mj-lt"/>
              </a:rPr>
              <a:t>은 항상 변화하는 데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이것을 </a:t>
            </a:r>
            <a:r>
              <a:rPr kumimoji="1" lang="ko-KR" altLang="en-US" dirty="0" err="1">
                <a:latin typeface="+mj-lt"/>
              </a:rPr>
              <a:t>심박변동</a:t>
            </a:r>
            <a:r>
              <a:rPr kumimoji="1" lang="en-US" altLang="ko-KR" dirty="0">
                <a:latin typeface="+mj-lt"/>
              </a:rPr>
              <a:t>(heart rate variability, </a:t>
            </a:r>
            <a:r>
              <a:rPr kumimoji="1" lang="ko-KR" altLang="en-US" dirty="0">
                <a:latin typeface="+mj-lt"/>
              </a:rPr>
              <a:t>이하 </a:t>
            </a:r>
            <a:r>
              <a:rPr kumimoji="1" lang="en-US" altLang="ko-KR" dirty="0">
                <a:latin typeface="+mj-lt"/>
              </a:rPr>
              <a:t>HRV)</a:t>
            </a:r>
            <a:r>
              <a:rPr kumimoji="1" lang="ko-KR" altLang="en-US" dirty="0">
                <a:latin typeface="+mj-lt"/>
              </a:rPr>
              <a:t>이라고 한다</a:t>
            </a:r>
            <a:r>
              <a:rPr kumimoji="1" lang="en-US" altLang="ko-KR" dirty="0">
                <a:latin typeface="+mj-lt"/>
              </a:rPr>
              <a:t>.</a:t>
            </a:r>
            <a:r>
              <a:rPr kumimoji="1" lang="ko-KR" altLang="en-US" dirty="0">
                <a:latin typeface="+mj-lt"/>
              </a:rPr>
              <a:t> </a:t>
            </a:r>
            <a:endParaRPr kumimoji="1" lang="en-US" altLang="ko-KR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+mj-lt"/>
              </a:rPr>
              <a:t>일반적으로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이러한 심장박동 간의 변화는 </a:t>
            </a:r>
            <a:endParaRPr kumimoji="1" lang="en-US" altLang="ko-KR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solidFill>
                  <a:srgbClr val="FF0000"/>
                </a:solidFill>
                <a:latin typeface="+mj-lt"/>
              </a:rPr>
              <a:t>안정 상태일수록 더 크고 복잡한 형태</a:t>
            </a:r>
            <a:r>
              <a:rPr kumimoji="1" lang="ko-KR" altLang="en-US" dirty="0">
                <a:latin typeface="+mj-lt"/>
              </a:rPr>
              <a:t>를 나타내며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</a:t>
            </a:r>
            <a:endParaRPr kumimoji="1" lang="en-US" altLang="ko-KR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kumimoji="1" lang="ko-KR" altLang="en-US" dirty="0">
                <a:solidFill>
                  <a:srgbClr val="FF0000"/>
                </a:solidFill>
                <a:latin typeface="+mj-lt"/>
              </a:rPr>
              <a:t>스트레스 상태일 때에는 규칙적이고 일정한 형태</a:t>
            </a:r>
            <a:r>
              <a:rPr kumimoji="1" lang="ko-KR" altLang="en-US" dirty="0">
                <a:latin typeface="+mj-lt"/>
              </a:rPr>
              <a:t>를 나타낸다</a:t>
            </a:r>
            <a:r>
              <a:rPr kumimoji="1" lang="en-US" altLang="ko-KR" dirty="0">
                <a:latin typeface="+mj-lt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6D41BF-7D99-3743-B687-F4C175A5B83D}"/>
              </a:ext>
            </a:extLst>
          </p:cNvPr>
          <p:cNvSpPr txBox="1"/>
          <p:nvPr/>
        </p:nvSpPr>
        <p:spPr>
          <a:xfrm>
            <a:off x="1661319" y="4438040"/>
            <a:ext cx="9324181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ko-Kore-KR" altLang="en-US" dirty="0">
                <a:latin typeface="+mj-lt"/>
              </a:rPr>
              <a:t>스트레스로</a:t>
            </a:r>
            <a:r>
              <a:rPr kumimoji="1" lang="ko-KR" altLang="en-US" dirty="0">
                <a:latin typeface="+mj-lt"/>
              </a:rPr>
              <a:t> 인한 자율신경 실조 증상은 의료기관을 찾는 주된 질환 중 하나이며</a:t>
            </a:r>
            <a:r>
              <a:rPr kumimoji="1" lang="en-US" altLang="ko-KR" dirty="0">
                <a:latin typeface="+mj-lt"/>
              </a:rPr>
              <a:t>,</a:t>
            </a:r>
          </a:p>
          <a:p>
            <a:pPr>
              <a:lnSpc>
                <a:spcPct val="150000"/>
              </a:lnSpc>
            </a:pPr>
            <a:r>
              <a:rPr kumimoji="1" lang="ko-KR" altLang="en-US" dirty="0">
                <a:latin typeface="+mj-lt"/>
              </a:rPr>
              <a:t>환자에 따라 다양한 형태의 증상으로 나타나게 된다</a:t>
            </a:r>
            <a:r>
              <a:rPr kumimoji="1" lang="en-US" altLang="ko-KR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kumimoji="1" lang="en-US" altLang="ko-Kore-KR" dirty="0">
                <a:latin typeface="+mj-lt"/>
              </a:rPr>
              <a:t>HRV</a:t>
            </a:r>
            <a:r>
              <a:rPr kumimoji="1" lang="ko-KR" altLang="en-US" dirty="0">
                <a:latin typeface="+mj-lt"/>
              </a:rPr>
              <a:t>는 자율신경 활동을 객관적이고 신뢰성 있게 평가할 수 있는 지표로 활용된다</a:t>
            </a:r>
            <a:r>
              <a:rPr kumimoji="1" lang="en-US" altLang="ko-KR" dirty="0">
                <a:latin typeface="+mj-lt"/>
              </a:rPr>
              <a:t>.</a:t>
            </a:r>
            <a:endParaRPr kumimoji="1" lang="ko-Kore-KR" altLang="en-US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C2E5AD-8CF7-D74F-84DA-60BC8ED4E097}"/>
              </a:ext>
            </a:extLst>
          </p:cNvPr>
          <p:cNvSpPr txBox="1"/>
          <p:nvPr/>
        </p:nvSpPr>
        <p:spPr>
          <a:xfrm>
            <a:off x="8387753" y="6505842"/>
            <a:ext cx="38042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000" dirty="0">
                <a:latin typeface="+mj-lt"/>
              </a:rPr>
              <a:t>출처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en-US" altLang="ko-KR" sz="1000" dirty="0">
                <a:latin typeface="+mj-lt"/>
              </a:rPr>
              <a:t>: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ko-KR" altLang="en-US" sz="1000" dirty="0" err="1">
                <a:latin typeface="+mj-lt"/>
              </a:rPr>
              <a:t>정기삼</a:t>
            </a:r>
            <a:r>
              <a:rPr kumimoji="1" lang="en-US" altLang="ko-KR" sz="1000" dirty="0">
                <a:latin typeface="+mj-lt"/>
              </a:rPr>
              <a:t>,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en-US" altLang="ko-KR" sz="1000" dirty="0">
                <a:latin typeface="+mj-lt"/>
              </a:rPr>
              <a:t>‘</a:t>
            </a:r>
            <a:r>
              <a:rPr kumimoji="1" lang="ko-KR" altLang="en-US" sz="1000" dirty="0">
                <a:latin typeface="+mj-lt"/>
              </a:rPr>
              <a:t>가정의학회지 제 </a:t>
            </a:r>
            <a:r>
              <a:rPr kumimoji="1" lang="en-US" altLang="ko-KR" sz="1000" dirty="0">
                <a:latin typeface="+mj-lt"/>
              </a:rPr>
              <a:t>25</a:t>
            </a:r>
            <a:r>
              <a:rPr kumimoji="1" lang="ko-KR" altLang="en-US" sz="1000" dirty="0">
                <a:latin typeface="+mj-lt"/>
              </a:rPr>
              <a:t>권 </a:t>
            </a:r>
            <a:r>
              <a:rPr kumimoji="1" lang="en-US" altLang="ko-KR" sz="1000" dirty="0">
                <a:latin typeface="+mj-lt"/>
              </a:rPr>
              <a:t>-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en-US" altLang="ko-KR" sz="1000" dirty="0">
                <a:latin typeface="+mj-lt"/>
              </a:rPr>
              <a:t>HRV</a:t>
            </a:r>
            <a:r>
              <a:rPr kumimoji="1" lang="ko-KR" altLang="en-US" sz="1000" dirty="0">
                <a:latin typeface="+mj-lt"/>
              </a:rPr>
              <a:t>세미나</a:t>
            </a:r>
            <a:r>
              <a:rPr kumimoji="1" lang="en-US" altLang="ko-KR" sz="1000" dirty="0">
                <a:latin typeface="+mj-lt"/>
              </a:rPr>
              <a:t>’,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en-US" altLang="ko-KR" sz="1000" dirty="0" err="1">
                <a:latin typeface="+mj-lt"/>
              </a:rPr>
              <a:t>kafm.or.kr</a:t>
            </a:r>
            <a:r>
              <a:rPr kumimoji="1" lang="ko-KR" altLang="en-US" sz="1000" dirty="0">
                <a:latin typeface="+mj-lt"/>
              </a:rPr>
              <a:t> </a:t>
            </a:r>
            <a:endParaRPr kumimoji="1" lang="ko-Kore-KR" altLang="en-US" sz="1000" dirty="0">
              <a:latin typeface="+mj-lt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000B33C-84B4-684C-8BAA-3D4F35354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811" y="1539241"/>
            <a:ext cx="3880522" cy="236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798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92357" y="183161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HRV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로 알 수 있는 것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E53237-2E66-3C47-9DF4-090134689B98}"/>
              </a:ext>
            </a:extLst>
          </p:cNvPr>
          <p:cNvSpPr txBox="1"/>
          <p:nvPr/>
        </p:nvSpPr>
        <p:spPr>
          <a:xfrm>
            <a:off x="5041902" y="1621489"/>
            <a:ext cx="62103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dirty="0">
                <a:latin typeface="+mj-lt"/>
              </a:rPr>
              <a:t>HRV </a:t>
            </a:r>
            <a:r>
              <a:rPr kumimoji="1" lang="ko-KR" altLang="en-US" dirty="0">
                <a:latin typeface="+mj-lt"/>
              </a:rPr>
              <a:t>분석은 자율신경계 기능을 측정할 수 있는 검사법으로 자율신경과 관련된 다양한 질환과 병증에 폭넓게 적용될 수 있다</a:t>
            </a:r>
            <a:r>
              <a:rPr kumimoji="1" lang="en-US" altLang="ko-KR" dirty="0">
                <a:latin typeface="+mj-lt"/>
              </a:rPr>
              <a:t>.</a:t>
            </a:r>
          </a:p>
          <a:p>
            <a:endParaRPr kumimoji="1" lang="en-US" altLang="ko-Kore-KR" dirty="0">
              <a:latin typeface="+mj-lt"/>
            </a:endParaRPr>
          </a:p>
          <a:p>
            <a:r>
              <a:rPr kumimoji="1" lang="en-US" altLang="ko-Kore-KR" dirty="0">
                <a:latin typeface="+mj-lt"/>
              </a:rPr>
              <a:t>Ex) </a:t>
            </a:r>
            <a:r>
              <a:rPr kumimoji="1" lang="ko-KR" altLang="en-US" dirty="0">
                <a:latin typeface="+mj-lt"/>
              </a:rPr>
              <a:t>피로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우울증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 err="1">
                <a:latin typeface="+mj-lt"/>
              </a:rPr>
              <a:t>섬유성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 err="1">
                <a:latin typeface="+mj-lt"/>
              </a:rPr>
              <a:t>근통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과민성 대장 증후군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신경성 식욕부진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현기증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 err="1">
                <a:latin typeface="+mj-lt"/>
              </a:rPr>
              <a:t>기립성</a:t>
            </a:r>
            <a:r>
              <a:rPr kumimoji="1" lang="ko-KR" altLang="en-US" dirty="0">
                <a:latin typeface="+mj-lt"/>
              </a:rPr>
              <a:t> 저혈압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당뇨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 err="1">
                <a:latin typeface="+mj-lt"/>
              </a:rPr>
              <a:t>저혈당</a:t>
            </a:r>
            <a:r>
              <a:rPr kumimoji="1" lang="en-US" altLang="ko-KR" dirty="0">
                <a:latin typeface="+mj-lt"/>
              </a:rPr>
              <a:t>,</a:t>
            </a:r>
          </a:p>
          <a:p>
            <a:r>
              <a:rPr kumimoji="1" lang="ko-KR" altLang="en-US" dirty="0">
                <a:latin typeface="+mj-lt"/>
              </a:rPr>
              <a:t>불안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천식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고혈압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부정맥</a:t>
            </a:r>
            <a:r>
              <a:rPr kumimoji="1" lang="en-US" altLang="ko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불면증</a:t>
            </a:r>
            <a:endParaRPr kumimoji="1" lang="en-US" altLang="ko-Kore-KR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D36642-4E70-9F49-A7CD-75E233C6E646}"/>
              </a:ext>
            </a:extLst>
          </p:cNvPr>
          <p:cNvSpPr txBox="1"/>
          <p:nvPr/>
        </p:nvSpPr>
        <p:spPr>
          <a:xfrm>
            <a:off x="6529034" y="5050813"/>
            <a:ext cx="299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+mj-lt"/>
              </a:rPr>
              <a:t>근본적인</a:t>
            </a:r>
            <a:r>
              <a:rPr kumimoji="1" lang="ko-KR" altLang="en-US" dirty="0">
                <a:latin typeface="+mj-lt"/>
              </a:rPr>
              <a:t> 원인 </a:t>
            </a:r>
            <a:r>
              <a:rPr kumimoji="1" lang="en-US" altLang="ko-KR" dirty="0">
                <a:latin typeface="+mj-lt"/>
              </a:rPr>
              <a:t>-&gt;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>
                <a:solidFill>
                  <a:srgbClr val="FF0000"/>
                </a:solidFill>
                <a:latin typeface="+mj-lt"/>
              </a:rPr>
              <a:t>스트레스</a:t>
            </a:r>
            <a:endParaRPr kumimoji="1" lang="ko-Kore-KR" altLang="en-US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CCB3C1-1BE2-A64E-AC09-0AEAA119DDC5}"/>
              </a:ext>
            </a:extLst>
          </p:cNvPr>
          <p:cNvSpPr txBox="1"/>
          <p:nvPr/>
        </p:nvSpPr>
        <p:spPr>
          <a:xfrm>
            <a:off x="4354305" y="3813830"/>
            <a:ext cx="772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+mj-lt"/>
              </a:rPr>
              <a:t>대부분의</a:t>
            </a:r>
            <a:r>
              <a:rPr kumimoji="1" lang="ko-KR" altLang="en-US" dirty="0">
                <a:latin typeface="+mj-lt"/>
              </a:rPr>
              <a:t> 연구들에서 </a:t>
            </a:r>
            <a:r>
              <a:rPr kumimoji="1" lang="en-US" altLang="ko-KR" dirty="0">
                <a:latin typeface="+mj-lt"/>
              </a:rPr>
              <a:t>HRV</a:t>
            </a:r>
            <a:r>
              <a:rPr kumimoji="1" lang="ko-KR" altLang="en-US" dirty="0">
                <a:latin typeface="+mj-lt"/>
              </a:rPr>
              <a:t> 변수는 유발된 스트레스에 반응하여 변화했다</a:t>
            </a:r>
            <a:r>
              <a:rPr kumimoji="1" lang="en-US" altLang="ko-KR" dirty="0">
                <a:latin typeface="+mj-lt"/>
              </a:rPr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8FBB1AF-CB06-CB48-A410-C63ADF38D265}"/>
              </a:ext>
            </a:extLst>
          </p:cNvPr>
          <p:cNvSpPr txBox="1"/>
          <p:nvPr/>
        </p:nvSpPr>
        <p:spPr>
          <a:xfrm>
            <a:off x="8387753" y="6536519"/>
            <a:ext cx="38042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000" dirty="0">
                <a:latin typeface="+mj-lt"/>
              </a:rPr>
              <a:t>출처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en-US" altLang="ko-KR" sz="1000" dirty="0">
                <a:latin typeface="+mj-lt"/>
              </a:rPr>
              <a:t>: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ko-KR" altLang="en-US" sz="1000" dirty="0" err="1">
                <a:latin typeface="+mj-lt"/>
              </a:rPr>
              <a:t>정기삼</a:t>
            </a:r>
            <a:r>
              <a:rPr kumimoji="1" lang="en-US" altLang="ko-KR" sz="1000" dirty="0">
                <a:latin typeface="+mj-lt"/>
              </a:rPr>
              <a:t>,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en-US" altLang="ko-KR" sz="1000" dirty="0">
                <a:latin typeface="+mj-lt"/>
              </a:rPr>
              <a:t>‘</a:t>
            </a:r>
            <a:r>
              <a:rPr kumimoji="1" lang="ko-KR" altLang="en-US" sz="1000" dirty="0">
                <a:latin typeface="+mj-lt"/>
              </a:rPr>
              <a:t>가정의학회지 제 </a:t>
            </a:r>
            <a:r>
              <a:rPr kumimoji="1" lang="en-US" altLang="ko-KR" sz="1000" dirty="0">
                <a:latin typeface="+mj-lt"/>
              </a:rPr>
              <a:t>25</a:t>
            </a:r>
            <a:r>
              <a:rPr kumimoji="1" lang="ko-KR" altLang="en-US" sz="1000" dirty="0">
                <a:latin typeface="+mj-lt"/>
              </a:rPr>
              <a:t>권 </a:t>
            </a:r>
            <a:r>
              <a:rPr kumimoji="1" lang="en-US" altLang="ko-KR" sz="1000" dirty="0">
                <a:latin typeface="+mj-lt"/>
              </a:rPr>
              <a:t>-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en-US" altLang="ko-KR" sz="1000" dirty="0">
                <a:latin typeface="+mj-lt"/>
              </a:rPr>
              <a:t>HRV</a:t>
            </a:r>
            <a:r>
              <a:rPr kumimoji="1" lang="ko-KR" altLang="en-US" sz="1000" dirty="0">
                <a:latin typeface="+mj-lt"/>
              </a:rPr>
              <a:t>세미나</a:t>
            </a:r>
            <a:r>
              <a:rPr kumimoji="1" lang="en-US" altLang="ko-KR" sz="1000" dirty="0">
                <a:latin typeface="+mj-lt"/>
              </a:rPr>
              <a:t>’,</a:t>
            </a:r>
            <a:r>
              <a:rPr kumimoji="1" lang="ko-KR" altLang="en-US" sz="1000" dirty="0">
                <a:latin typeface="+mj-lt"/>
              </a:rPr>
              <a:t> </a:t>
            </a:r>
            <a:r>
              <a:rPr kumimoji="1" lang="en-US" altLang="ko-KR" sz="1000" dirty="0" err="1">
                <a:latin typeface="+mj-lt"/>
              </a:rPr>
              <a:t>kafm.or.kr</a:t>
            </a:r>
            <a:r>
              <a:rPr kumimoji="1" lang="ko-KR" altLang="en-US" sz="1000" dirty="0">
                <a:latin typeface="+mj-lt"/>
              </a:rPr>
              <a:t> </a:t>
            </a:r>
            <a:endParaRPr kumimoji="1" lang="ko-Kore-KR" altLang="en-US" sz="1000" dirty="0">
              <a:latin typeface="+mj-lt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64BA70B-040A-2B43-AE6A-610CBD145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299" y="2126647"/>
            <a:ext cx="3422650" cy="3052198"/>
          </a:xfrm>
          <a:prstGeom prst="rect">
            <a:avLst/>
          </a:prstGeom>
        </p:spPr>
      </p:pic>
      <p:sp>
        <p:nvSpPr>
          <p:cNvPr id="12" name="사각형: 둥근 모서리 12">
            <a:extLst>
              <a:ext uri="{FF2B5EF4-FFF2-40B4-BE49-F238E27FC236}">
                <a16:creationId xmlns:a16="http://schemas.microsoft.com/office/drawing/2014/main" id="{80A30053-BF02-F441-832C-009D21ADF5DE}"/>
              </a:ext>
            </a:extLst>
          </p:cNvPr>
          <p:cNvSpPr/>
          <p:nvPr/>
        </p:nvSpPr>
        <p:spPr>
          <a:xfrm>
            <a:off x="6370878" y="4635978"/>
            <a:ext cx="3152887" cy="1199002"/>
          </a:xfrm>
          <a:prstGeom prst="roundRect">
            <a:avLst>
              <a:gd name="adj" fmla="val 15459"/>
            </a:avLst>
          </a:prstGeom>
          <a:noFill/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7433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787105" y="198739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주제 변경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DCD5BF-B922-A24C-83A8-AB368344581D}"/>
              </a:ext>
            </a:extLst>
          </p:cNvPr>
          <p:cNvSpPr txBox="1"/>
          <p:nvPr/>
        </p:nvSpPr>
        <p:spPr>
          <a:xfrm>
            <a:off x="0" y="2887826"/>
            <a:ext cx="652171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+mj-lt"/>
                <a:ea typeface="a옛날목욕탕L" panose="02020600000000000000" pitchFamily="18" charset="-127"/>
              </a:rPr>
              <a:t>&lt;</a:t>
            </a:r>
            <a:r>
              <a:rPr lang="ko-KR" altLang="en-US" sz="2800" dirty="0">
                <a:latin typeface="+mj-lt"/>
                <a:ea typeface="a옛날목욕탕L" panose="02020600000000000000" pitchFamily="18" charset="-127"/>
              </a:rPr>
              <a:t>초기 목표</a:t>
            </a:r>
            <a:r>
              <a:rPr lang="en-US" altLang="ko-KR" sz="2800" dirty="0">
                <a:latin typeface="+mj-lt"/>
                <a:ea typeface="a옛날목욕탕L" panose="02020600000000000000" pitchFamily="18" charset="-127"/>
              </a:rPr>
              <a:t>/</a:t>
            </a:r>
            <a:r>
              <a:rPr lang="ko-KR" altLang="en-US" sz="2800" dirty="0">
                <a:latin typeface="+mj-lt"/>
                <a:ea typeface="a옛날목욕탕L" panose="02020600000000000000" pitchFamily="18" charset="-127"/>
              </a:rPr>
              <a:t>주제</a:t>
            </a:r>
            <a:r>
              <a:rPr lang="en-US" altLang="ko-KR" sz="2800" dirty="0">
                <a:latin typeface="+mj-lt"/>
                <a:ea typeface="a옛날목욕탕L" panose="02020600000000000000" pitchFamily="18" charset="-127"/>
              </a:rPr>
              <a:t>&gt;</a:t>
            </a:r>
          </a:p>
          <a:p>
            <a:pPr algn="ctr"/>
            <a:endParaRPr lang="en-US" altLang="ko-KR" sz="2800" dirty="0">
              <a:latin typeface="+mj-lt"/>
              <a:ea typeface="a옛날목욕탕L" panose="02020600000000000000" pitchFamily="18" charset="-127"/>
            </a:endParaRPr>
          </a:p>
          <a:p>
            <a:pPr algn="ctr"/>
            <a:r>
              <a:rPr lang="en-US" altLang="ko-KR" sz="2400" dirty="0">
                <a:latin typeface="+mj-lt"/>
                <a:ea typeface="a옛날목욕탕L" panose="02020600000000000000" pitchFamily="18" charset="-127"/>
              </a:rPr>
              <a:t>IoT </a:t>
            </a:r>
            <a:r>
              <a:rPr lang="ko-KR" altLang="en-US" sz="2400" dirty="0">
                <a:latin typeface="+mj-lt"/>
                <a:ea typeface="a옛날목욕탕L" panose="02020600000000000000" pitchFamily="18" charset="-127"/>
              </a:rPr>
              <a:t>센서 제어 및 수집 데이터 분석을</a:t>
            </a:r>
            <a:endParaRPr lang="en-US" altLang="ko-KR" sz="2400" dirty="0">
              <a:latin typeface="+mj-lt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400" dirty="0">
                <a:latin typeface="+mj-lt"/>
                <a:ea typeface="a옛날목욕탕L" panose="02020600000000000000" pitchFamily="18" charset="-127"/>
              </a:rPr>
              <a:t> 통한 </a:t>
            </a:r>
            <a:r>
              <a:rPr lang="ko-KR" altLang="en-US" sz="2400" dirty="0">
                <a:solidFill>
                  <a:srgbClr val="FF0000"/>
                </a:solidFill>
                <a:latin typeface="+mj-lt"/>
                <a:ea typeface="a옛날목욕탕L" panose="02020600000000000000" pitchFamily="18" charset="-127"/>
              </a:rPr>
              <a:t>이상 상황 판단 </a:t>
            </a:r>
            <a:r>
              <a:rPr lang="ko-KR" altLang="en-US" sz="2400" dirty="0">
                <a:latin typeface="+mj-lt"/>
                <a:ea typeface="a옛날목욕탕L" panose="02020600000000000000" pitchFamily="18" charset="-127"/>
              </a:rPr>
              <a:t>알고리즘 구현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A9C69CCA-DE86-304A-89B7-96252333AA08}"/>
              </a:ext>
            </a:extLst>
          </p:cNvPr>
          <p:cNvSpPr/>
          <p:nvPr/>
        </p:nvSpPr>
        <p:spPr>
          <a:xfrm>
            <a:off x="867258" y="2578458"/>
            <a:ext cx="4706228" cy="2594434"/>
          </a:xfrm>
          <a:prstGeom prst="roundRect">
            <a:avLst>
              <a:gd name="adj" fmla="val 15459"/>
            </a:avLst>
          </a:prstGeom>
          <a:noFill/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15" name="사각형: 둥근 모서리 12">
            <a:extLst>
              <a:ext uri="{FF2B5EF4-FFF2-40B4-BE49-F238E27FC236}">
                <a16:creationId xmlns:a16="http://schemas.microsoft.com/office/drawing/2014/main" id="{11BA5909-3F09-884C-995F-00145F9C3503}"/>
              </a:ext>
            </a:extLst>
          </p:cNvPr>
          <p:cNvSpPr/>
          <p:nvPr/>
        </p:nvSpPr>
        <p:spPr>
          <a:xfrm>
            <a:off x="6776024" y="2578458"/>
            <a:ext cx="4706228" cy="2594434"/>
          </a:xfrm>
          <a:prstGeom prst="roundRect">
            <a:avLst>
              <a:gd name="adj" fmla="val 15459"/>
            </a:avLst>
          </a:prstGeom>
          <a:noFill/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5AA8350-8455-2345-9D54-E06DAAD2F5FA}"/>
              </a:ext>
            </a:extLst>
          </p:cNvPr>
          <p:cNvSpPr txBox="1"/>
          <p:nvPr/>
        </p:nvSpPr>
        <p:spPr>
          <a:xfrm>
            <a:off x="5868281" y="2887826"/>
            <a:ext cx="6521713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latin typeface="+mj-lt"/>
                <a:ea typeface="a옛날목욕탕L" panose="02020600000000000000" pitchFamily="18" charset="-127"/>
              </a:rPr>
              <a:t>&lt;</a:t>
            </a:r>
            <a:r>
              <a:rPr lang="ko-KR" altLang="en-US" sz="2800" dirty="0">
                <a:latin typeface="+mj-lt"/>
                <a:ea typeface="a옛날목욕탕L" panose="02020600000000000000" pitchFamily="18" charset="-127"/>
              </a:rPr>
              <a:t>변경 목표</a:t>
            </a:r>
            <a:r>
              <a:rPr lang="en-US" altLang="ko-KR" sz="2800" dirty="0">
                <a:latin typeface="+mj-lt"/>
                <a:ea typeface="a옛날목욕탕L" panose="02020600000000000000" pitchFamily="18" charset="-127"/>
              </a:rPr>
              <a:t>/</a:t>
            </a:r>
            <a:r>
              <a:rPr lang="ko-KR" altLang="en-US" sz="2800" dirty="0">
                <a:latin typeface="+mj-lt"/>
                <a:ea typeface="a옛날목욕탕L" panose="02020600000000000000" pitchFamily="18" charset="-127"/>
              </a:rPr>
              <a:t>주제</a:t>
            </a:r>
            <a:r>
              <a:rPr lang="en-US" altLang="ko-KR" sz="2800" dirty="0">
                <a:latin typeface="+mj-lt"/>
                <a:ea typeface="a옛날목욕탕L" panose="02020600000000000000" pitchFamily="18" charset="-127"/>
              </a:rPr>
              <a:t>&gt;</a:t>
            </a:r>
          </a:p>
          <a:p>
            <a:pPr algn="ctr"/>
            <a:endParaRPr lang="en-US" altLang="ko-KR" sz="2800" dirty="0">
              <a:latin typeface="+mj-lt"/>
              <a:ea typeface="a옛날목욕탕L" panose="02020600000000000000" pitchFamily="18" charset="-127"/>
            </a:endParaRPr>
          </a:p>
          <a:p>
            <a:pPr algn="ctr"/>
            <a:r>
              <a:rPr lang="en-US" altLang="ko-KR" sz="2400" dirty="0">
                <a:latin typeface="+mj-lt"/>
                <a:ea typeface="a옛날목욕탕L" panose="02020600000000000000" pitchFamily="18" charset="-127"/>
              </a:rPr>
              <a:t>HRV</a:t>
            </a:r>
            <a:r>
              <a:rPr lang="ko-KR" altLang="en-US" sz="2400" dirty="0">
                <a:latin typeface="+mj-lt"/>
                <a:ea typeface="a옛날목욕탕L" panose="02020600000000000000" pitchFamily="18" charset="-127"/>
              </a:rPr>
              <a:t> 데이터 분석을 통한 </a:t>
            </a:r>
            <a:endParaRPr lang="en-US" altLang="ko-KR" sz="2400" dirty="0">
              <a:latin typeface="+mj-lt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400" dirty="0">
                <a:solidFill>
                  <a:srgbClr val="FF0000"/>
                </a:solidFill>
                <a:latin typeface="+mj-lt"/>
                <a:ea typeface="a옛날목욕탕L" panose="02020600000000000000" pitchFamily="18" charset="-127"/>
              </a:rPr>
              <a:t>스트레스 상황 판단 </a:t>
            </a:r>
            <a:r>
              <a:rPr lang="ko-KR" altLang="en-US" sz="2400" dirty="0">
                <a:latin typeface="+mj-lt"/>
                <a:ea typeface="a옛날목욕탕L" panose="02020600000000000000" pitchFamily="18" charset="-127"/>
              </a:rPr>
              <a:t>알고리즘 구현</a:t>
            </a:r>
          </a:p>
        </p:txBody>
      </p:sp>
      <p:sp>
        <p:nvSpPr>
          <p:cNvPr id="17" name="오른쪽 화살표[R] 16">
            <a:extLst>
              <a:ext uri="{FF2B5EF4-FFF2-40B4-BE49-F238E27FC236}">
                <a16:creationId xmlns:a16="http://schemas.microsoft.com/office/drawing/2014/main" id="{A2E103D1-CAA1-1248-9C89-27A6416BCD2D}"/>
              </a:ext>
            </a:extLst>
          </p:cNvPr>
          <p:cNvSpPr/>
          <p:nvPr/>
        </p:nvSpPr>
        <p:spPr>
          <a:xfrm>
            <a:off x="5925268" y="3734211"/>
            <a:ext cx="480642" cy="230833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4048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5833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410587" y="198739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HRV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 측정도구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939BC99-4845-5E46-A667-66F14AA78E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747" y="2261422"/>
            <a:ext cx="4445000" cy="2959100"/>
          </a:xfrm>
          <a:prstGeom prst="rect">
            <a:avLst/>
          </a:prstGeom>
        </p:spPr>
      </p:pic>
      <p:pic>
        <p:nvPicPr>
          <p:cNvPr id="14" name="그림 13" descr="텍스트, 휴대폰이(가) 표시된 사진&#10;&#10;자동 생성된 설명">
            <a:extLst>
              <a:ext uri="{FF2B5EF4-FFF2-40B4-BE49-F238E27FC236}">
                <a16:creationId xmlns:a16="http://schemas.microsoft.com/office/drawing/2014/main" id="{DE1CDEC4-00B4-1546-967F-9903FF97D4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253" y="1610958"/>
            <a:ext cx="3604084" cy="426002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B3DDA52-CB35-CE40-9F08-7E73C9AB864F}"/>
              </a:ext>
            </a:extLst>
          </p:cNvPr>
          <p:cNvSpPr txBox="1"/>
          <p:nvPr/>
        </p:nvSpPr>
        <p:spPr>
          <a:xfrm>
            <a:off x="3506188" y="6078079"/>
            <a:ext cx="5179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>
                <a:latin typeface="+mj-lt"/>
              </a:rPr>
              <a:t>반지</a:t>
            </a:r>
            <a:r>
              <a:rPr kumimoji="1" lang="en-US" altLang="ko-Kore-KR" dirty="0">
                <a:latin typeface="+mj-lt"/>
              </a:rPr>
              <a:t>,</a:t>
            </a:r>
            <a:r>
              <a:rPr kumimoji="1" lang="ko-KR" altLang="en-US" dirty="0">
                <a:latin typeface="+mj-lt"/>
              </a:rPr>
              <a:t> 스마트밴드등의 </a:t>
            </a:r>
            <a:r>
              <a:rPr kumimoji="1" lang="ko-KR" altLang="en-US" dirty="0" err="1">
                <a:latin typeface="+mj-lt"/>
              </a:rPr>
              <a:t>웨어러블</a:t>
            </a:r>
            <a:r>
              <a:rPr kumimoji="1" lang="ko-KR" altLang="en-US" dirty="0">
                <a:latin typeface="+mj-lt"/>
              </a:rPr>
              <a:t> 기기로 </a:t>
            </a:r>
            <a:r>
              <a:rPr kumimoji="1" lang="ko-KR" altLang="en-US" dirty="0" err="1">
                <a:latin typeface="+mj-lt"/>
              </a:rPr>
              <a:t>측정가능</a:t>
            </a:r>
            <a:endParaRPr kumimoji="1" lang="ko-Kore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847031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5833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227707" y="188910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HRV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dataset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j-lt"/>
                <a:ea typeface="a옛날목욕탕L" panose="02020600000000000000" pitchFamily="18" charset="-127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4EB8DDE-F830-B445-9C6C-A46FEBEC2A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216" y="1395337"/>
            <a:ext cx="10879567" cy="19015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41FFD46-6A99-8B4F-9AF5-6A79516B46A6}"/>
              </a:ext>
            </a:extLst>
          </p:cNvPr>
          <p:cNvSpPr txBox="1"/>
          <p:nvPr/>
        </p:nvSpPr>
        <p:spPr>
          <a:xfrm>
            <a:off x="2333590" y="3905026"/>
            <a:ext cx="7524817" cy="21162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ore-KR" dirty="0">
                <a:latin typeface="+mj-lt"/>
              </a:rPr>
              <a:t>HRV</a:t>
            </a:r>
            <a:r>
              <a:rPr kumimoji="1" lang="ko-KR" altLang="en-US" dirty="0">
                <a:latin typeface="+mj-lt"/>
              </a:rPr>
              <a:t>와 스트레스의 상관관계를 알아보기 위한 실험에서 나온 데이터 셋</a:t>
            </a:r>
            <a:endParaRPr kumimoji="1" lang="en-US" altLang="ko-KR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ore-KR" dirty="0">
                <a:latin typeface="+mj-lt"/>
              </a:rPr>
              <a:t>25</a:t>
            </a:r>
            <a:r>
              <a:rPr kumimoji="1" lang="ko-Kore-KR" altLang="en-US" dirty="0">
                <a:latin typeface="+mj-lt"/>
              </a:rPr>
              <a:t>명의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 err="1">
                <a:latin typeface="+mj-lt"/>
              </a:rPr>
              <a:t>실험자에게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 err="1">
                <a:latin typeface="+mj-lt"/>
              </a:rPr>
              <a:t>사무작업을</a:t>
            </a:r>
            <a:r>
              <a:rPr kumimoji="1" lang="ko-KR" altLang="en-US" dirty="0">
                <a:latin typeface="+mj-lt"/>
              </a:rPr>
              <a:t> 시키며 관찰</a:t>
            </a:r>
            <a:endParaRPr kumimoji="1" lang="en-US" altLang="ko-KR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ore-KR" dirty="0">
                <a:latin typeface="+mj-lt"/>
              </a:rPr>
              <a:t>No stress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en-US" altLang="ko-KR" dirty="0">
                <a:latin typeface="+mj-lt"/>
              </a:rPr>
              <a:t>:</a:t>
            </a:r>
            <a:r>
              <a:rPr kumimoji="1" lang="ko-KR" altLang="en-US" dirty="0">
                <a:latin typeface="+mj-lt"/>
              </a:rPr>
              <a:t> 시간 제한이 없는 </a:t>
            </a:r>
            <a:r>
              <a:rPr kumimoji="1" lang="ko-KR" altLang="en-US" dirty="0" err="1">
                <a:latin typeface="+mj-lt"/>
              </a:rPr>
              <a:t>실험군</a:t>
            </a:r>
            <a:endParaRPr kumimoji="1" lang="en-US" altLang="ko-KR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ore-KR" dirty="0">
                <a:latin typeface="+mj-lt"/>
              </a:rPr>
              <a:t>Time pressure : </a:t>
            </a:r>
            <a:r>
              <a:rPr kumimoji="1" lang="ko-KR" altLang="en-US" dirty="0">
                <a:latin typeface="+mj-lt"/>
              </a:rPr>
              <a:t>시간 제한을 둔 </a:t>
            </a:r>
            <a:r>
              <a:rPr kumimoji="1" lang="ko-KR" altLang="en-US" dirty="0" err="1">
                <a:latin typeface="+mj-lt"/>
              </a:rPr>
              <a:t>실험군</a:t>
            </a:r>
            <a:endParaRPr kumimoji="1" lang="en-US" altLang="ko-KR" dirty="0">
              <a:latin typeface="+mj-lt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>
                <a:latin typeface="+mj-lt"/>
              </a:rPr>
              <a:t>Interruption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en-US" altLang="ko-KR" dirty="0">
                <a:latin typeface="+mj-lt"/>
              </a:rPr>
              <a:t>: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 err="1">
                <a:latin typeface="+mj-lt"/>
              </a:rPr>
              <a:t>업무도중</a:t>
            </a:r>
            <a:r>
              <a:rPr kumimoji="1" lang="ko-KR" altLang="en-US" dirty="0">
                <a:latin typeface="+mj-lt"/>
              </a:rPr>
              <a:t> </a:t>
            </a:r>
            <a:r>
              <a:rPr kumimoji="1" lang="ko-KR" altLang="en-US" dirty="0" err="1">
                <a:latin typeface="+mj-lt"/>
              </a:rPr>
              <a:t>추가업무를</a:t>
            </a:r>
            <a:r>
              <a:rPr kumimoji="1" lang="ko-KR" altLang="en-US" dirty="0">
                <a:latin typeface="+mj-lt"/>
              </a:rPr>
              <a:t> 부여한 </a:t>
            </a:r>
            <a:r>
              <a:rPr kumimoji="1" lang="ko-KR" altLang="en-US" dirty="0" err="1">
                <a:latin typeface="+mj-lt"/>
              </a:rPr>
              <a:t>실험군</a:t>
            </a:r>
            <a:endParaRPr kumimoji="1" lang="en-US" altLang="ko-Kore-KR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2761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lt"/>
              <a:ea typeface="a옛날목욕탕L" panose="02020600000000000000" pitchFamily="18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5074460" y="1874728"/>
            <a:ext cx="189346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j-lt"/>
                <a:ea typeface="a옛날목욕탕L" panose="02020600000000000000" pitchFamily="18" charset="-127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j-lt"/>
                <a:ea typeface="a옛날목욕탕L" panose="02020600000000000000" pitchFamily="18" charset="-127"/>
              </a:rPr>
              <a:t>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60A1DF-561A-4AFE-9905-AD18E73E6309}"/>
              </a:ext>
            </a:extLst>
          </p:cNvPr>
          <p:cNvSpPr/>
          <p:nvPr/>
        </p:nvSpPr>
        <p:spPr>
          <a:xfrm>
            <a:off x="2973193" y="37980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defRPr/>
            </a:pPr>
            <a:r>
              <a:rPr lang="ko-KR" altLang="en-US" sz="3600" dirty="0">
                <a:solidFill>
                  <a:prstClr val="white"/>
                </a:solidFill>
                <a:latin typeface="+mj-lt"/>
                <a:ea typeface="a옛날목욕탕L" panose="02020600000000000000" pitchFamily="18" charset="-127"/>
              </a:rPr>
              <a:t>차후 진행 예정</a:t>
            </a:r>
            <a:endParaRPr lang="en-US" altLang="ko-KR" sz="3600" dirty="0">
              <a:solidFill>
                <a:prstClr val="white"/>
              </a:solidFill>
              <a:latin typeface="+mj-lt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33360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2612</TotalTime>
  <Words>459</Words>
  <Application>Microsoft Office PowerPoint</Application>
  <PresentationFormat>와이드스크린</PresentationFormat>
  <Paragraphs>88</Paragraphs>
  <Slides>11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Arial</vt:lpstr>
      <vt:lpstr>맑은 고딕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N SS</cp:lastModifiedBy>
  <cp:revision>369</cp:revision>
  <dcterms:created xsi:type="dcterms:W3CDTF">2020-05-15T03:41:41Z</dcterms:created>
  <dcterms:modified xsi:type="dcterms:W3CDTF">2021-11-11T03:15:48Z</dcterms:modified>
</cp:coreProperties>
</file>

<file path=docProps/thumbnail.jpeg>
</file>